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F5D5-9FFB-4CE5-A7C9-C6045A16954B}" type="datetimeFigureOut">
              <a:rPr lang="pt-BR" smtClean="0"/>
              <a:t>08/10/2018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FB35-E9CA-4611-8975-8F5CA231EF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505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F5D5-9FFB-4CE5-A7C9-C6045A16954B}" type="datetimeFigureOut">
              <a:rPr lang="pt-BR" smtClean="0"/>
              <a:t>08/10/2018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FB35-E9CA-4611-8975-8F5CA231EF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2601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F5D5-9FFB-4CE5-A7C9-C6045A16954B}" type="datetimeFigureOut">
              <a:rPr lang="pt-BR" smtClean="0"/>
              <a:t>08/10/2018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FB35-E9CA-4611-8975-8F5CA231EF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3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F5D5-9FFB-4CE5-A7C9-C6045A16954B}" type="datetimeFigureOut">
              <a:rPr lang="pt-BR" smtClean="0"/>
              <a:t>08/10/2018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FB35-E9CA-4611-8975-8F5CA231EF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7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F5D5-9FFB-4CE5-A7C9-C6045A16954B}" type="datetimeFigureOut">
              <a:rPr lang="pt-BR" smtClean="0"/>
              <a:t>08/10/2018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FB35-E9CA-4611-8975-8F5CA231EF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455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F5D5-9FFB-4CE5-A7C9-C6045A16954B}" type="datetimeFigureOut">
              <a:rPr lang="pt-BR" smtClean="0"/>
              <a:t>08/10/2018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FB35-E9CA-4611-8975-8F5CA231EF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6261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F5D5-9FFB-4CE5-A7C9-C6045A16954B}" type="datetimeFigureOut">
              <a:rPr lang="pt-BR" smtClean="0"/>
              <a:t>08/10/2018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FB35-E9CA-4611-8975-8F5CA231EF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3759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F5D5-9FFB-4CE5-A7C9-C6045A16954B}" type="datetimeFigureOut">
              <a:rPr lang="pt-BR" smtClean="0"/>
              <a:t>08/10/2018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FB35-E9CA-4611-8975-8F5CA231EF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3432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F5D5-9FFB-4CE5-A7C9-C6045A16954B}" type="datetimeFigureOut">
              <a:rPr lang="pt-BR" smtClean="0"/>
              <a:t>08/10/2018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FB35-E9CA-4611-8975-8F5CA231EF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2161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F5D5-9FFB-4CE5-A7C9-C6045A16954B}" type="datetimeFigureOut">
              <a:rPr lang="pt-BR" smtClean="0"/>
              <a:t>08/10/2018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FB35-E9CA-4611-8975-8F5CA231EF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259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F5D5-9FFB-4CE5-A7C9-C6045A16954B}" type="datetimeFigureOut">
              <a:rPr lang="pt-BR" smtClean="0"/>
              <a:t>08/10/2018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FB35-E9CA-4611-8975-8F5CA231EF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8792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DF5D5-9FFB-4CE5-A7C9-C6045A16954B}" type="datetimeFigureOut">
              <a:rPr lang="pt-BR" smtClean="0"/>
              <a:t>08/10/2018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EFB35-E9CA-4611-8975-8F5CA231EF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157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10" descr="D:\Clientes_Atuais\AIDA\2018\2_Eventos_banners\5_maio\15_05_2018_aida_ansp_semana_educação_financeira\fundo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885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 descr="D:\Clientes_Atuais\AIDA\2018\2_Eventos_banners\5_maio\15_05_2018_aida_ansp_semana_educação_financeira\fundo banner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05"/>
            <a:ext cx="9144000" cy="685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arlos.reis\Desktop\desastre Maria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304" y="980728"/>
            <a:ext cx="6211391" cy="38884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223627" y="5229200"/>
            <a:ext cx="66967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Em 5 de novembro de 2015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ocorreu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o maior desastre ambiental já registrado no Brasil. A barragem de Fundão se rompeu, deixando um rastro de lama do distrito de Bento Rodrigues, em Mariana, na Região Central de Minas Gerais, até o mar.</a:t>
            </a:r>
          </a:p>
        </p:txBody>
      </p:sp>
    </p:spTree>
    <p:extLst>
      <p:ext uri="{BB962C8B-B14F-4D97-AF65-F5344CB8AC3E}">
        <p14:creationId xmlns:p14="http://schemas.microsoft.com/office/powerpoint/2010/main" val="2759246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07" y="1600200"/>
            <a:ext cx="7229785" cy="4525963"/>
          </a:xfrm>
        </p:spPr>
      </p:pic>
      <p:pic>
        <p:nvPicPr>
          <p:cNvPr id="4" name="Picture 3" descr="D:\Clientes_Atuais\AIDA\2018\2_Eventos_banners\5_maio\15_05_2018_aida_ansp_semana_educação_financeira\fundo banner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05"/>
            <a:ext cx="9144000" cy="685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17207"/>
            <a:ext cx="3846320" cy="381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80483" y="1838483"/>
            <a:ext cx="410866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endParaRPr lang="pt-B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just">
              <a:buClr>
                <a:srgbClr val="C00000"/>
              </a:buClr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just">
              <a:buClr>
                <a:srgbClr val="C00000"/>
              </a:buClr>
            </a:pPr>
            <a:endParaRPr lang="pt-B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just">
              <a:buClr>
                <a:srgbClr val="C00000"/>
              </a:buClr>
            </a:pP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Os rejeitos de minério atingiram o Rio Doce, afetaram mais de 40 cidades passando também pelo Espírito Santo e mudaram a vida de milhares de pessoas.</a:t>
            </a:r>
          </a:p>
          <a:p>
            <a:pPr algn="just">
              <a:buClr>
                <a:srgbClr val="C00000"/>
              </a:buClr>
            </a:pPr>
            <a:endParaRPr lang="pt-B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just">
              <a:buClr>
                <a:srgbClr val="C00000"/>
              </a:buClr>
            </a:pP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Até hoje, ainda não estão fechados os números de vítimas diretas e indiretas da tragédia. O rompimento afetou toda a economia da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região causando prejuízos de toda ordem.</a:t>
            </a:r>
            <a:endParaRPr lang="pt-B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just">
              <a:buClr>
                <a:srgbClr val="C00000"/>
              </a:buClr>
            </a:pPr>
            <a:endParaRPr lang="pt-B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9686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 descr="D:\Clientes_Atuais\AIDA\2018\2_Eventos_banners\5_maio\15_05_2018_aida_ansp_semana_educação_financeira\fundo banner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05"/>
            <a:ext cx="9144000" cy="685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376"/>
          <p:cNvSpPr>
            <a:spLocks/>
          </p:cNvSpPr>
          <p:nvPr/>
        </p:nvSpPr>
        <p:spPr bwMode="auto">
          <a:xfrm>
            <a:off x="607348" y="709881"/>
            <a:ext cx="652339" cy="630887"/>
          </a:xfrm>
          <a:custGeom>
            <a:avLst/>
            <a:gdLst>
              <a:gd name="T0" fmla="*/ 868363 w 471"/>
              <a:gd name="T1" fmla="*/ 868363 h 471"/>
              <a:gd name="T2" fmla="*/ 77434 w 471"/>
              <a:gd name="T3" fmla="*/ 868363 h 471"/>
              <a:gd name="T4" fmla="*/ 0 w 471"/>
              <a:gd name="T5" fmla="*/ 790929 h 471"/>
              <a:gd name="T6" fmla="*/ 0 w 471"/>
              <a:gd name="T7" fmla="*/ 77434 h 471"/>
              <a:gd name="T8" fmla="*/ 77434 w 471"/>
              <a:gd name="T9" fmla="*/ 0 h 471"/>
              <a:gd name="T10" fmla="*/ 868363 w 471"/>
              <a:gd name="T11" fmla="*/ 0 h 471"/>
              <a:gd name="T12" fmla="*/ 868363 w 471"/>
              <a:gd name="T13" fmla="*/ 868363 h 4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71" h="471">
                <a:moveTo>
                  <a:pt x="471" y="471"/>
                </a:moveTo>
                <a:cubicBezTo>
                  <a:pt x="42" y="471"/>
                  <a:pt x="42" y="471"/>
                  <a:pt x="42" y="471"/>
                </a:cubicBezTo>
                <a:cubicBezTo>
                  <a:pt x="19" y="471"/>
                  <a:pt x="0" y="453"/>
                  <a:pt x="0" y="429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8"/>
                  <a:pt x="19" y="0"/>
                  <a:pt x="42" y="0"/>
                </a:cubicBezTo>
                <a:cubicBezTo>
                  <a:pt x="471" y="0"/>
                  <a:pt x="471" y="0"/>
                  <a:pt x="471" y="0"/>
                </a:cubicBezTo>
                <a:lnTo>
                  <a:pt x="471" y="47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/>
          <a:lstStyle>
            <a:defPPr>
              <a:defRPr lang="et-E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endParaRPr lang="pt-BR"/>
          </a:p>
        </p:txBody>
      </p:sp>
      <p:sp>
        <p:nvSpPr>
          <p:cNvPr id="6" name="Freeform 390"/>
          <p:cNvSpPr>
            <a:spLocks/>
          </p:cNvSpPr>
          <p:nvPr/>
        </p:nvSpPr>
        <p:spPr bwMode="auto">
          <a:xfrm>
            <a:off x="1259687" y="709881"/>
            <a:ext cx="232432" cy="774903"/>
          </a:xfrm>
          <a:custGeom>
            <a:avLst/>
            <a:gdLst>
              <a:gd name="T0" fmla="*/ 306388 w 166"/>
              <a:gd name="T1" fmla="*/ 1044575 h 567"/>
              <a:gd name="T2" fmla="*/ 0 w 166"/>
              <a:gd name="T3" fmla="*/ 869558 h 567"/>
              <a:gd name="T4" fmla="*/ 0 w 166"/>
              <a:gd name="T5" fmla="*/ 0 h 567"/>
              <a:gd name="T6" fmla="*/ 306388 w 166"/>
              <a:gd name="T7" fmla="*/ 259762 h 567"/>
              <a:gd name="T8" fmla="*/ 306388 w 166"/>
              <a:gd name="T9" fmla="*/ 1044575 h 5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6" h="567">
                <a:moveTo>
                  <a:pt x="166" y="567"/>
                </a:moveTo>
                <a:cubicBezTo>
                  <a:pt x="111" y="535"/>
                  <a:pt x="56" y="504"/>
                  <a:pt x="0" y="472"/>
                </a:cubicBezTo>
                <a:cubicBezTo>
                  <a:pt x="0" y="314"/>
                  <a:pt x="0" y="157"/>
                  <a:pt x="0" y="0"/>
                </a:cubicBezTo>
                <a:cubicBezTo>
                  <a:pt x="56" y="47"/>
                  <a:pt x="111" y="94"/>
                  <a:pt x="166" y="141"/>
                </a:cubicBezTo>
                <a:cubicBezTo>
                  <a:pt x="166" y="283"/>
                  <a:pt x="166" y="425"/>
                  <a:pt x="166" y="56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/>
          <a:lstStyle>
            <a:defPPr>
              <a:defRPr lang="et-E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endParaRPr lang="pt-BR"/>
          </a:p>
        </p:txBody>
      </p:sp>
      <p:sp>
        <p:nvSpPr>
          <p:cNvPr id="7" name="Freeform 378"/>
          <p:cNvSpPr>
            <a:spLocks/>
          </p:cNvSpPr>
          <p:nvPr/>
        </p:nvSpPr>
        <p:spPr bwMode="auto">
          <a:xfrm>
            <a:off x="1492119" y="928333"/>
            <a:ext cx="4150162" cy="556451"/>
          </a:xfrm>
          <a:custGeom>
            <a:avLst/>
            <a:gdLst>
              <a:gd name="T0" fmla="*/ 5208588 w 3480"/>
              <a:gd name="T1" fmla="*/ 787400 h 496"/>
              <a:gd name="T2" fmla="*/ 0 w 3480"/>
              <a:gd name="T3" fmla="*/ 787400 h 496"/>
              <a:gd name="T4" fmla="*/ 0 w 3480"/>
              <a:gd name="T5" fmla="*/ 0 h 496"/>
              <a:gd name="T6" fmla="*/ 5208588 w 3480"/>
              <a:gd name="T7" fmla="*/ 0 h 496"/>
              <a:gd name="T8" fmla="*/ 5524500 w 3480"/>
              <a:gd name="T9" fmla="*/ 395288 h 496"/>
              <a:gd name="T10" fmla="*/ 5208588 w 3480"/>
              <a:gd name="T11" fmla="*/ 787400 h 4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480" h="496">
                <a:moveTo>
                  <a:pt x="3281" y="496"/>
                </a:moveTo>
                <a:lnTo>
                  <a:pt x="0" y="496"/>
                </a:lnTo>
                <a:lnTo>
                  <a:pt x="0" y="0"/>
                </a:lnTo>
                <a:lnTo>
                  <a:pt x="3281" y="0"/>
                </a:lnTo>
                <a:lnTo>
                  <a:pt x="3480" y="249"/>
                </a:lnTo>
                <a:lnTo>
                  <a:pt x="3281" y="49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/>
          <a:lstStyle>
            <a:defPPr>
              <a:defRPr lang="et-E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Ações Judiciais</a:t>
            </a:r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53794" y="1838484"/>
            <a:ext cx="410866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Processo </a:t>
            </a:r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Criminal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Em 18 de novembro de 2016, a Samarco</a:t>
            </a:r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 </a:t>
            </a:r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suas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controladoras </a:t>
            </a:r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22 </a:t>
            </a:r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pessoas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se tornaram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rés em um processo criminal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que investiga as 19 mortes </a:t>
            </a:r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classificadas como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homicídio</a:t>
            </a:r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just">
              <a:buClr>
                <a:srgbClr val="C00000"/>
              </a:buClr>
            </a:pPr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Processo Ambiental </a:t>
            </a: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O processo ambiental que se instaurou por conta da tragédia tem valor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R$ 155 bilhões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. </a:t>
            </a:r>
            <a:endParaRPr lang="pt-B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civil pública, movida pela União, pelos governos de Minas Gerais e do Espirito Santo e por órgãos ambientais federais e estaduais, determinou um depósito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R$ 1,2 bilhão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para </a:t>
            </a:r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recuperação dos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danos causados. </a:t>
            </a:r>
            <a:endParaRPr lang="pt-B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Este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valor </a:t>
            </a:r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corresponde a primeira parcela do total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de R$ 20 bilhões</a:t>
            </a:r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. </a:t>
            </a:r>
            <a:endParaRPr lang="pt-B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TJMG já </a:t>
            </a:r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recebeu cerca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de 50 mil ações individuais, </a:t>
            </a:r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motivadas pela contaminação da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água do Rio Doce.</a:t>
            </a: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pt-B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3074" name="Imagem 1" descr="Peixe na lama de mineração, no Rio Doce — Foto: Leonardo Merçon/ Instituto Últimos Refúgi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088" y="1838484"/>
            <a:ext cx="3168352" cy="399817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449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 descr="D:\Clientes_Atuais\AIDA\2018\2_Eventos_banners\5_maio\15_05_2018_aida_ansp_semana_educação_financeira\fundo banner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05"/>
            <a:ext cx="9144000" cy="685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376"/>
          <p:cNvSpPr>
            <a:spLocks/>
          </p:cNvSpPr>
          <p:nvPr/>
        </p:nvSpPr>
        <p:spPr bwMode="auto">
          <a:xfrm>
            <a:off x="607348" y="709881"/>
            <a:ext cx="652339" cy="630887"/>
          </a:xfrm>
          <a:custGeom>
            <a:avLst/>
            <a:gdLst>
              <a:gd name="T0" fmla="*/ 868363 w 471"/>
              <a:gd name="T1" fmla="*/ 868363 h 471"/>
              <a:gd name="T2" fmla="*/ 77434 w 471"/>
              <a:gd name="T3" fmla="*/ 868363 h 471"/>
              <a:gd name="T4" fmla="*/ 0 w 471"/>
              <a:gd name="T5" fmla="*/ 790929 h 471"/>
              <a:gd name="T6" fmla="*/ 0 w 471"/>
              <a:gd name="T7" fmla="*/ 77434 h 471"/>
              <a:gd name="T8" fmla="*/ 77434 w 471"/>
              <a:gd name="T9" fmla="*/ 0 h 471"/>
              <a:gd name="T10" fmla="*/ 868363 w 471"/>
              <a:gd name="T11" fmla="*/ 0 h 471"/>
              <a:gd name="T12" fmla="*/ 868363 w 471"/>
              <a:gd name="T13" fmla="*/ 868363 h 4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71" h="471">
                <a:moveTo>
                  <a:pt x="471" y="471"/>
                </a:moveTo>
                <a:cubicBezTo>
                  <a:pt x="42" y="471"/>
                  <a:pt x="42" y="471"/>
                  <a:pt x="42" y="471"/>
                </a:cubicBezTo>
                <a:cubicBezTo>
                  <a:pt x="19" y="471"/>
                  <a:pt x="0" y="453"/>
                  <a:pt x="0" y="429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8"/>
                  <a:pt x="19" y="0"/>
                  <a:pt x="42" y="0"/>
                </a:cubicBezTo>
                <a:cubicBezTo>
                  <a:pt x="471" y="0"/>
                  <a:pt x="471" y="0"/>
                  <a:pt x="471" y="0"/>
                </a:cubicBezTo>
                <a:lnTo>
                  <a:pt x="471" y="47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/>
          <a:lstStyle>
            <a:defPPr>
              <a:defRPr lang="et-E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endParaRPr lang="pt-BR"/>
          </a:p>
        </p:txBody>
      </p:sp>
      <p:sp>
        <p:nvSpPr>
          <p:cNvPr id="6" name="Freeform 390"/>
          <p:cNvSpPr>
            <a:spLocks/>
          </p:cNvSpPr>
          <p:nvPr/>
        </p:nvSpPr>
        <p:spPr bwMode="auto">
          <a:xfrm>
            <a:off x="1259687" y="709881"/>
            <a:ext cx="232432" cy="774903"/>
          </a:xfrm>
          <a:custGeom>
            <a:avLst/>
            <a:gdLst>
              <a:gd name="T0" fmla="*/ 306388 w 166"/>
              <a:gd name="T1" fmla="*/ 1044575 h 567"/>
              <a:gd name="T2" fmla="*/ 0 w 166"/>
              <a:gd name="T3" fmla="*/ 869558 h 567"/>
              <a:gd name="T4" fmla="*/ 0 w 166"/>
              <a:gd name="T5" fmla="*/ 0 h 567"/>
              <a:gd name="T6" fmla="*/ 306388 w 166"/>
              <a:gd name="T7" fmla="*/ 259762 h 567"/>
              <a:gd name="T8" fmla="*/ 306388 w 166"/>
              <a:gd name="T9" fmla="*/ 1044575 h 5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6" h="567">
                <a:moveTo>
                  <a:pt x="166" y="567"/>
                </a:moveTo>
                <a:cubicBezTo>
                  <a:pt x="111" y="535"/>
                  <a:pt x="56" y="504"/>
                  <a:pt x="0" y="472"/>
                </a:cubicBezTo>
                <a:cubicBezTo>
                  <a:pt x="0" y="314"/>
                  <a:pt x="0" y="157"/>
                  <a:pt x="0" y="0"/>
                </a:cubicBezTo>
                <a:cubicBezTo>
                  <a:pt x="56" y="47"/>
                  <a:pt x="111" y="94"/>
                  <a:pt x="166" y="141"/>
                </a:cubicBezTo>
                <a:cubicBezTo>
                  <a:pt x="166" y="283"/>
                  <a:pt x="166" y="425"/>
                  <a:pt x="166" y="56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/>
          <a:lstStyle>
            <a:defPPr>
              <a:defRPr lang="et-E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endParaRPr lang="pt-BR"/>
          </a:p>
        </p:txBody>
      </p:sp>
      <p:sp>
        <p:nvSpPr>
          <p:cNvPr id="7" name="Freeform 378"/>
          <p:cNvSpPr>
            <a:spLocks/>
          </p:cNvSpPr>
          <p:nvPr/>
        </p:nvSpPr>
        <p:spPr bwMode="auto">
          <a:xfrm>
            <a:off x="1492119" y="928333"/>
            <a:ext cx="4150162" cy="556451"/>
          </a:xfrm>
          <a:custGeom>
            <a:avLst/>
            <a:gdLst>
              <a:gd name="T0" fmla="*/ 5208588 w 3480"/>
              <a:gd name="T1" fmla="*/ 787400 h 496"/>
              <a:gd name="T2" fmla="*/ 0 w 3480"/>
              <a:gd name="T3" fmla="*/ 787400 h 496"/>
              <a:gd name="T4" fmla="*/ 0 w 3480"/>
              <a:gd name="T5" fmla="*/ 0 h 496"/>
              <a:gd name="T6" fmla="*/ 5208588 w 3480"/>
              <a:gd name="T7" fmla="*/ 0 h 496"/>
              <a:gd name="T8" fmla="*/ 5524500 w 3480"/>
              <a:gd name="T9" fmla="*/ 395288 h 496"/>
              <a:gd name="T10" fmla="*/ 5208588 w 3480"/>
              <a:gd name="T11" fmla="*/ 787400 h 4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480" h="496">
                <a:moveTo>
                  <a:pt x="3281" y="496"/>
                </a:moveTo>
                <a:lnTo>
                  <a:pt x="0" y="496"/>
                </a:lnTo>
                <a:lnTo>
                  <a:pt x="0" y="0"/>
                </a:lnTo>
                <a:lnTo>
                  <a:pt x="3281" y="0"/>
                </a:lnTo>
                <a:lnTo>
                  <a:pt x="3480" y="249"/>
                </a:lnTo>
                <a:lnTo>
                  <a:pt x="3281" y="49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/>
          <a:lstStyle>
            <a:defPPr>
              <a:defRPr lang="et-E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Ações Judiciais</a:t>
            </a:r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716016" y="1838483"/>
            <a:ext cx="41086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Processos Civis</a:t>
            </a:r>
          </a:p>
          <a:p>
            <a:pPr algn="just">
              <a:buClr>
                <a:srgbClr val="C00000"/>
              </a:buClr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just">
              <a:buClr>
                <a:srgbClr val="C00000"/>
              </a:buClr>
            </a:pP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O rompimento da barragem fez com que a Samarco se tornasse alvo de milhares de processos civis,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como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 por exemplo, ressarcimento aos professores dos colégios da região, indenização pelos carros soterrados, indenização aos pescadores da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região, </a:t>
            </a:r>
            <a:r>
              <a:rPr lang="pt-B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indenizção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pela perda de habitação,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etc.</a:t>
            </a:r>
          </a:p>
          <a:p>
            <a:pPr algn="just">
              <a:buClr>
                <a:srgbClr val="C00000"/>
              </a:buClr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just">
              <a:buClr>
                <a:srgbClr val="C00000"/>
              </a:buClr>
            </a:pPr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Acordos Trabalhistas</a:t>
            </a:r>
          </a:p>
          <a:p>
            <a:pPr algn="just">
              <a:buClr>
                <a:srgbClr val="C00000"/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just">
              <a:buClr>
                <a:srgbClr val="C00000"/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 Samarco firmou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acordo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pelo afastamento de demissão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coletiva até 31 de março de 2017.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Paralelamente f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oi instada a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adotar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vários mecanismos trabalhistas legais como licenças remuneradas, férias coletivas e </a:t>
            </a:r>
            <a:r>
              <a:rPr lang="pt-B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layoffs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just">
              <a:buClr>
                <a:srgbClr val="C00000"/>
              </a:buClr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31" y="2060848"/>
            <a:ext cx="410881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380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 descr="D:\Clientes_Atuais\AIDA\2018\2_Eventos_banners\5_maio\15_05_2018_aida_ansp_semana_educação_financeira\fundo banner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05"/>
            <a:ext cx="9144000" cy="685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376"/>
          <p:cNvSpPr>
            <a:spLocks/>
          </p:cNvSpPr>
          <p:nvPr/>
        </p:nvSpPr>
        <p:spPr bwMode="auto">
          <a:xfrm>
            <a:off x="607348" y="709881"/>
            <a:ext cx="652339" cy="630887"/>
          </a:xfrm>
          <a:custGeom>
            <a:avLst/>
            <a:gdLst>
              <a:gd name="T0" fmla="*/ 868363 w 471"/>
              <a:gd name="T1" fmla="*/ 868363 h 471"/>
              <a:gd name="T2" fmla="*/ 77434 w 471"/>
              <a:gd name="T3" fmla="*/ 868363 h 471"/>
              <a:gd name="T4" fmla="*/ 0 w 471"/>
              <a:gd name="T5" fmla="*/ 790929 h 471"/>
              <a:gd name="T6" fmla="*/ 0 w 471"/>
              <a:gd name="T7" fmla="*/ 77434 h 471"/>
              <a:gd name="T8" fmla="*/ 77434 w 471"/>
              <a:gd name="T9" fmla="*/ 0 h 471"/>
              <a:gd name="T10" fmla="*/ 868363 w 471"/>
              <a:gd name="T11" fmla="*/ 0 h 471"/>
              <a:gd name="T12" fmla="*/ 868363 w 471"/>
              <a:gd name="T13" fmla="*/ 868363 h 4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71" h="471">
                <a:moveTo>
                  <a:pt x="471" y="471"/>
                </a:moveTo>
                <a:cubicBezTo>
                  <a:pt x="42" y="471"/>
                  <a:pt x="42" y="471"/>
                  <a:pt x="42" y="471"/>
                </a:cubicBezTo>
                <a:cubicBezTo>
                  <a:pt x="19" y="471"/>
                  <a:pt x="0" y="453"/>
                  <a:pt x="0" y="429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8"/>
                  <a:pt x="19" y="0"/>
                  <a:pt x="42" y="0"/>
                </a:cubicBezTo>
                <a:cubicBezTo>
                  <a:pt x="471" y="0"/>
                  <a:pt x="471" y="0"/>
                  <a:pt x="471" y="0"/>
                </a:cubicBezTo>
                <a:lnTo>
                  <a:pt x="471" y="47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/>
          <a:lstStyle>
            <a:defPPr>
              <a:defRPr lang="et-E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endParaRPr lang="pt-BR"/>
          </a:p>
        </p:txBody>
      </p:sp>
      <p:sp>
        <p:nvSpPr>
          <p:cNvPr id="6" name="Freeform 390"/>
          <p:cNvSpPr>
            <a:spLocks/>
          </p:cNvSpPr>
          <p:nvPr/>
        </p:nvSpPr>
        <p:spPr bwMode="auto">
          <a:xfrm>
            <a:off x="1259687" y="709881"/>
            <a:ext cx="232432" cy="774903"/>
          </a:xfrm>
          <a:custGeom>
            <a:avLst/>
            <a:gdLst>
              <a:gd name="T0" fmla="*/ 306388 w 166"/>
              <a:gd name="T1" fmla="*/ 1044575 h 567"/>
              <a:gd name="T2" fmla="*/ 0 w 166"/>
              <a:gd name="T3" fmla="*/ 869558 h 567"/>
              <a:gd name="T4" fmla="*/ 0 w 166"/>
              <a:gd name="T5" fmla="*/ 0 h 567"/>
              <a:gd name="T6" fmla="*/ 306388 w 166"/>
              <a:gd name="T7" fmla="*/ 259762 h 567"/>
              <a:gd name="T8" fmla="*/ 306388 w 166"/>
              <a:gd name="T9" fmla="*/ 1044575 h 5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6" h="567">
                <a:moveTo>
                  <a:pt x="166" y="567"/>
                </a:moveTo>
                <a:cubicBezTo>
                  <a:pt x="111" y="535"/>
                  <a:pt x="56" y="504"/>
                  <a:pt x="0" y="472"/>
                </a:cubicBezTo>
                <a:cubicBezTo>
                  <a:pt x="0" y="314"/>
                  <a:pt x="0" y="157"/>
                  <a:pt x="0" y="0"/>
                </a:cubicBezTo>
                <a:cubicBezTo>
                  <a:pt x="56" y="47"/>
                  <a:pt x="111" y="94"/>
                  <a:pt x="166" y="141"/>
                </a:cubicBezTo>
                <a:cubicBezTo>
                  <a:pt x="166" y="283"/>
                  <a:pt x="166" y="425"/>
                  <a:pt x="166" y="56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/>
          <a:lstStyle>
            <a:defPPr>
              <a:defRPr lang="et-E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endParaRPr lang="pt-BR"/>
          </a:p>
        </p:txBody>
      </p:sp>
      <p:sp>
        <p:nvSpPr>
          <p:cNvPr id="7" name="Freeform 378"/>
          <p:cNvSpPr>
            <a:spLocks/>
          </p:cNvSpPr>
          <p:nvPr/>
        </p:nvSpPr>
        <p:spPr bwMode="auto">
          <a:xfrm>
            <a:off x="1492119" y="928333"/>
            <a:ext cx="4150162" cy="556451"/>
          </a:xfrm>
          <a:custGeom>
            <a:avLst/>
            <a:gdLst>
              <a:gd name="T0" fmla="*/ 5208588 w 3480"/>
              <a:gd name="T1" fmla="*/ 787400 h 496"/>
              <a:gd name="T2" fmla="*/ 0 w 3480"/>
              <a:gd name="T3" fmla="*/ 787400 h 496"/>
              <a:gd name="T4" fmla="*/ 0 w 3480"/>
              <a:gd name="T5" fmla="*/ 0 h 496"/>
              <a:gd name="T6" fmla="*/ 5208588 w 3480"/>
              <a:gd name="T7" fmla="*/ 0 h 496"/>
              <a:gd name="T8" fmla="*/ 5524500 w 3480"/>
              <a:gd name="T9" fmla="*/ 395288 h 496"/>
              <a:gd name="T10" fmla="*/ 5208588 w 3480"/>
              <a:gd name="T11" fmla="*/ 787400 h 4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480" h="496">
                <a:moveTo>
                  <a:pt x="3281" y="496"/>
                </a:moveTo>
                <a:lnTo>
                  <a:pt x="0" y="496"/>
                </a:lnTo>
                <a:lnTo>
                  <a:pt x="0" y="0"/>
                </a:lnTo>
                <a:lnTo>
                  <a:pt x="3281" y="0"/>
                </a:lnTo>
                <a:lnTo>
                  <a:pt x="3480" y="249"/>
                </a:lnTo>
                <a:lnTo>
                  <a:pt x="3281" y="49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/>
          <a:lstStyle>
            <a:defPPr>
              <a:defRPr lang="et-E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Ações Judiciais</a:t>
            </a:r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42804" y="1628800"/>
            <a:ext cx="81506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Processo </a:t>
            </a:r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internacional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just">
              <a:buClr>
                <a:srgbClr val="C00000"/>
              </a:buClr>
            </a:pPr>
            <a:endParaRPr lang="pt-B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just">
              <a:buClr>
                <a:srgbClr val="C00000"/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 empresa mineradora anglo-australiana BHP Billiton anunciou nesta segunda-feira (23) que foi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notificada em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uma ação judicial coletiva apresentada na Austrália,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por descumprimento de suas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obrigações de informação aos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investidores. </a:t>
            </a:r>
          </a:p>
          <a:p>
            <a:pPr algn="just">
              <a:buClr>
                <a:srgbClr val="C00000"/>
              </a:buClr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just" fontAlgn="base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 ação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reivindica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perdas sofridas pelos acionistas da empresa entre outubro de 2013 e novembro de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2015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decorrente da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queda nas ações da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BHP. Cerca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de 3.000 investidores se associaram para apresentar uma ação coletiva na Justiça. No período, as ações da BHP tombaram 22% na bolsa de Sydney e 23% em Londres </a:t>
            </a:r>
            <a:r>
              <a:rPr lang="pt-BR" sz="140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 </a:t>
            </a:r>
            <a:r>
              <a:rPr lang="pt-BR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Johanesburgo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</a:p>
          <a:p>
            <a:pPr algn="just">
              <a:buClr>
                <a:srgbClr val="C00000"/>
              </a:buClr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just">
              <a:buClr>
                <a:srgbClr val="C00000"/>
              </a:buClr>
            </a:pPr>
            <a:endParaRPr lang="pt-B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just">
              <a:buClr>
                <a:srgbClr val="C00000"/>
              </a:buClr>
            </a:pPr>
            <a:endParaRPr lang="pt-B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just">
              <a:buClr>
                <a:srgbClr val="C00000"/>
              </a:buClr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5122" name="Picture 2" descr="C:\Users\carlos.reis\Desktop\desastre-mariana-5192582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660" y="4005064"/>
            <a:ext cx="5014941" cy="203035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502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 descr="D:\Clientes_Atuais\AIDA\2018\2_Eventos_banners\5_maio\15_05_2018_aida_ansp_semana_educação_financeira\fundo banner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6632"/>
            <a:ext cx="9144000" cy="685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376"/>
          <p:cNvSpPr>
            <a:spLocks/>
          </p:cNvSpPr>
          <p:nvPr/>
        </p:nvSpPr>
        <p:spPr bwMode="auto">
          <a:xfrm>
            <a:off x="607348" y="709881"/>
            <a:ext cx="652339" cy="630887"/>
          </a:xfrm>
          <a:custGeom>
            <a:avLst/>
            <a:gdLst>
              <a:gd name="T0" fmla="*/ 868363 w 471"/>
              <a:gd name="T1" fmla="*/ 868363 h 471"/>
              <a:gd name="T2" fmla="*/ 77434 w 471"/>
              <a:gd name="T3" fmla="*/ 868363 h 471"/>
              <a:gd name="T4" fmla="*/ 0 w 471"/>
              <a:gd name="T5" fmla="*/ 790929 h 471"/>
              <a:gd name="T6" fmla="*/ 0 w 471"/>
              <a:gd name="T7" fmla="*/ 77434 h 471"/>
              <a:gd name="T8" fmla="*/ 77434 w 471"/>
              <a:gd name="T9" fmla="*/ 0 h 471"/>
              <a:gd name="T10" fmla="*/ 868363 w 471"/>
              <a:gd name="T11" fmla="*/ 0 h 471"/>
              <a:gd name="T12" fmla="*/ 868363 w 471"/>
              <a:gd name="T13" fmla="*/ 868363 h 4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71" h="471">
                <a:moveTo>
                  <a:pt x="471" y="471"/>
                </a:moveTo>
                <a:cubicBezTo>
                  <a:pt x="42" y="471"/>
                  <a:pt x="42" y="471"/>
                  <a:pt x="42" y="471"/>
                </a:cubicBezTo>
                <a:cubicBezTo>
                  <a:pt x="19" y="471"/>
                  <a:pt x="0" y="453"/>
                  <a:pt x="0" y="429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8"/>
                  <a:pt x="19" y="0"/>
                  <a:pt x="42" y="0"/>
                </a:cubicBezTo>
                <a:cubicBezTo>
                  <a:pt x="471" y="0"/>
                  <a:pt x="471" y="0"/>
                  <a:pt x="471" y="0"/>
                </a:cubicBezTo>
                <a:lnTo>
                  <a:pt x="471" y="47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/>
          <a:lstStyle>
            <a:defPPr>
              <a:defRPr lang="et-E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endParaRPr lang="pt-BR"/>
          </a:p>
        </p:txBody>
      </p:sp>
      <p:sp>
        <p:nvSpPr>
          <p:cNvPr id="11" name="Freeform 390"/>
          <p:cNvSpPr>
            <a:spLocks/>
          </p:cNvSpPr>
          <p:nvPr/>
        </p:nvSpPr>
        <p:spPr bwMode="auto">
          <a:xfrm>
            <a:off x="1259687" y="709881"/>
            <a:ext cx="232432" cy="774903"/>
          </a:xfrm>
          <a:custGeom>
            <a:avLst/>
            <a:gdLst>
              <a:gd name="T0" fmla="*/ 306388 w 166"/>
              <a:gd name="T1" fmla="*/ 1044575 h 567"/>
              <a:gd name="T2" fmla="*/ 0 w 166"/>
              <a:gd name="T3" fmla="*/ 869558 h 567"/>
              <a:gd name="T4" fmla="*/ 0 w 166"/>
              <a:gd name="T5" fmla="*/ 0 h 567"/>
              <a:gd name="T6" fmla="*/ 306388 w 166"/>
              <a:gd name="T7" fmla="*/ 259762 h 567"/>
              <a:gd name="T8" fmla="*/ 306388 w 166"/>
              <a:gd name="T9" fmla="*/ 1044575 h 5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6" h="567">
                <a:moveTo>
                  <a:pt x="166" y="567"/>
                </a:moveTo>
                <a:cubicBezTo>
                  <a:pt x="111" y="535"/>
                  <a:pt x="56" y="504"/>
                  <a:pt x="0" y="472"/>
                </a:cubicBezTo>
                <a:cubicBezTo>
                  <a:pt x="0" y="314"/>
                  <a:pt x="0" y="157"/>
                  <a:pt x="0" y="0"/>
                </a:cubicBezTo>
                <a:cubicBezTo>
                  <a:pt x="56" y="47"/>
                  <a:pt x="111" y="94"/>
                  <a:pt x="166" y="141"/>
                </a:cubicBezTo>
                <a:cubicBezTo>
                  <a:pt x="166" y="283"/>
                  <a:pt x="166" y="425"/>
                  <a:pt x="166" y="56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/>
          <a:lstStyle>
            <a:defPPr>
              <a:defRPr lang="et-E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endParaRPr lang="pt-BR"/>
          </a:p>
        </p:txBody>
      </p:sp>
      <p:sp>
        <p:nvSpPr>
          <p:cNvPr id="12" name="Freeform 378"/>
          <p:cNvSpPr>
            <a:spLocks/>
          </p:cNvSpPr>
          <p:nvPr/>
        </p:nvSpPr>
        <p:spPr bwMode="auto">
          <a:xfrm>
            <a:off x="1492119" y="928333"/>
            <a:ext cx="4150162" cy="556451"/>
          </a:xfrm>
          <a:custGeom>
            <a:avLst/>
            <a:gdLst>
              <a:gd name="T0" fmla="*/ 5208588 w 3480"/>
              <a:gd name="T1" fmla="*/ 787400 h 496"/>
              <a:gd name="T2" fmla="*/ 0 w 3480"/>
              <a:gd name="T3" fmla="*/ 787400 h 496"/>
              <a:gd name="T4" fmla="*/ 0 w 3480"/>
              <a:gd name="T5" fmla="*/ 0 h 496"/>
              <a:gd name="T6" fmla="*/ 5208588 w 3480"/>
              <a:gd name="T7" fmla="*/ 0 h 496"/>
              <a:gd name="T8" fmla="*/ 5524500 w 3480"/>
              <a:gd name="T9" fmla="*/ 395288 h 496"/>
              <a:gd name="T10" fmla="*/ 5208588 w 3480"/>
              <a:gd name="T11" fmla="*/ 787400 h 4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480" h="496">
                <a:moveTo>
                  <a:pt x="3281" y="496"/>
                </a:moveTo>
                <a:lnTo>
                  <a:pt x="0" y="496"/>
                </a:lnTo>
                <a:lnTo>
                  <a:pt x="0" y="0"/>
                </a:lnTo>
                <a:lnTo>
                  <a:pt x="3281" y="0"/>
                </a:lnTo>
                <a:lnTo>
                  <a:pt x="3480" y="249"/>
                </a:lnTo>
                <a:lnTo>
                  <a:pt x="3281" y="49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/>
          <a:lstStyle>
            <a:defPPr>
              <a:defRPr lang="et-E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PLS nº 767 de 2015</a:t>
            </a:r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5" descr="C:\Users\carlos.reis\Downloads\documents-outl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85" y="737292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971600" y="1916832"/>
            <a:ext cx="68407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“Altera a Lei nº 6.938, de 31 de agosto de 1981 (Lei da Política Nacional do Meio Ambiente), para permitir a exigência de seguro ambiental quando for necessária a elaboração de Estudo de Impacto Ambiental (EIA) e de Relatório de Impacto Ambiental (Rima)” foi </a:t>
            </a:r>
            <a:r>
              <a:rPr lang="pt-BR" b="1" dirty="0" smtClean="0"/>
              <a:t>aprovado no Senado </a:t>
            </a:r>
            <a:r>
              <a:rPr lang="pt-BR" dirty="0" smtClean="0"/>
              <a:t>e encaminhado à </a:t>
            </a:r>
            <a:r>
              <a:rPr lang="pt-BR" b="1" dirty="0" smtClean="0"/>
              <a:t>revisão da Câmara dos Deputados</a:t>
            </a:r>
            <a:r>
              <a:rPr lang="pt-BR" dirty="0" smtClean="0"/>
              <a:t>”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Apresentado no Senado logo após a ocorrência do desastre ambiental de Mariana, o projeto cria seguro ambiental obrigatório</a:t>
            </a:r>
            <a:r>
              <a:rPr lang="pt-BR" b="1" dirty="0"/>
              <a:t> </a:t>
            </a:r>
            <a:r>
              <a:rPr lang="pt-BR" b="1" dirty="0" smtClean="0"/>
              <a:t>como condição </a:t>
            </a:r>
            <a:r>
              <a:rPr lang="pt-BR" b="1" dirty="0"/>
              <a:t>para a concessão da licença ambiental para início da operação de empreendimentos ou atividades utilizadores de recursos ambientais</a:t>
            </a:r>
            <a:r>
              <a:rPr lang="pt-BR" dirty="0" smtClean="0"/>
              <a:t>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8659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 descr="D:\Clientes_Atuais\AIDA\2018\2_Eventos_banners\5_maio\15_05_2018_aida_ansp_semana_educação_financeira\fundo banner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881"/>
            <a:ext cx="9144000" cy="685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376"/>
          <p:cNvSpPr>
            <a:spLocks/>
          </p:cNvSpPr>
          <p:nvPr/>
        </p:nvSpPr>
        <p:spPr bwMode="auto">
          <a:xfrm>
            <a:off x="607348" y="709881"/>
            <a:ext cx="652339" cy="630887"/>
          </a:xfrm>
          <a:custGeom>
            <a:avLst/>
            <a:gdLst>
              <a:gd name="T0" fmla="*/ 868363 w 471"/>
              <a:gd name="T1" fmla="*/ 868363 h 471"/>
              <a:gd name="T2" fmla="*/ 77434 w 471"/>
              <a:gd name="T3" fmla="*/ 868363 h 471"/>
              <a:gd name="T4" fmla="*/ 0 w 471"/>
              <a:gd name="T5" fmla="*/ 790929 h 471"/>
              <a:gd name="T6" fmla="*/ 0 w 471"/>
              <a:gd name="T7" fmla="*/ 77434 h 471"/>
              <a:gd name="T8" fmla="*/ 77434 w 471"/>
              <a:gd name="T9" fmla="*/ 0 h 471"/>
              <a:gd name="T10" fmla="*/ 868363 w 471"/>
              <a:gd name="T11" fmla="*/ 0 h 471"/>
              <a:gd name="T12" fmla="*/ 868363 w 471"/>
              <a:gd name="T13" fmla="*/ 868363 h 4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71" h="471">
                <a:moveTo>
                  <a:pt x="471" y="471"/>
                </a:moveTo>
                <a:cubicBezTo>
                  <a:pt x="42" y="471"/>
                  <a:pt x="42" y="471"/>
                  <a:pt x="42" y="471"/>
                </a:cubicBezTo>
                <a:cubicBezTo>
                  <a:pt x="19" y="471"/>
                  <a:pt x="0" y="453"/>
                  <a:pt x="0" y="429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8"/>
                  <a:pt x="19" y="0"/>
                  <a:pt x="42" y="0"/>
                </a:cubicBezTo>
                <a:cubicBezTo>
                  <a:pt x="471" y="0"/>
                  <a:pt x="471" y="0"/>
                  <a:pt x="471" y="0"/>
                </a:cubicBezTo>
                <a:lnTo>
                  <a:pt x="471" y="47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/>
          <a:lstStyle>
            <a:defPPr>
              <a:defRPr lang="et-E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endParaRPr lang="pt-BR"/>
          </a:p>
        </p:txBody>
      </p:sp>
      <p:sp>
        <p:nvSpPr>
          <p:cNvPr id="11" name="Freeform 390"/>
          <p:cNvSpPr>
            <a:spLocks/>
          </p:cNvSpPr>
          <p:nvPr/>
        </p:nvSpPr>
        <p:spPr bwMode="auto">
          <a:xfrm>
            <a:off x="1259687" y="709881"/>
            <a:ext cx="232432" cy="774903"/>
          </a:xfrm>
          <a:custGeom>
            <a:avLst/>
            <a:gdLst>
              <a:gd name="T0" fmla="*/ 306388 w 166"/>
              <a:gd name="T1" fmla="*/ 1044575 h 567"/>
              <a:gd name="T2" fmla="*/ 0 w 166"/>
              <a:gd name="T3" fmla="*/ 869558 h 567"/>
              <a:gd name="T4" fmla="*/ 0 w 166"/>
              <a:gd name="T5" fmla="*/ 0 h 567"/>
              <a:gd name="T6" fmla="*/ 306388 w 166"/>
              <a:gd name="T7" fmla="*/ 259762 h 567"/>
              <a:gd name="T8" fmla="*/ 306388 w 166"/>
              <a:gd name="T9" fmla="*/ 1044575 h 5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6" h="567">
                <a:moveTo>
                  <a:pt x="166" y="567"/>
                </a:moveTo>
                <a:cubicBezTo>
                  <a:pt x="111" y="535"/>
                  <a:pt x="56" y="504"/>
                  <a:pt x="0" y="472"/>
                </a:cubicBezTo>
                <a:cubicBezTo>
                  <a:pt x="0" y="314"/>
                  <a:pt x="0" y="157"/>
                  <a:pt x="0" y="0"/>
                </a:cubicBezTo>
                <a:cubicBezTo>
                  <a:pt x="56" y="47"/>
                  <a:pt x="111" y="94"/>
                  <a:pt x="166" y="141"/>
                </a:cubicBezTo>
                <a:cubicBezTo>
                  <a:pt x="166" y="283"/>
                  <a:pt x="166" y="425"/>
                  <a:pt x="166" y="56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/>
          <a:lstStyle>
            <a:defPPr>
              <a:defRPr lang="et-E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endParaRPr lang="pt-BR"/>
          </a:p>
        </p:txBody>
      </p:sp>
      <p:sp>
        <p:nvSpPr>
          <p:cNvPr id="12" name="Freeform 378"/>
          <p:cNvSpPr>
            <a:spLocks/>
          </p:cNvSpPr>
          <p:nvPr/>
        </p:nvSpPr>
        <p:spPr bwMode="auto">
          <a:xfrm>
            <a:off x="1492119" y="928333"/>
            <a:ext cx="4150162" cy="556451"/>
          </a:xfrm>
          <a:custGeom>
            <a:avLst/>
            <a:gdLst>
              <a:gd name="T0" fmla="*/ 5208588 w 3480"/>
              <a:gd name="T1" fmla="*/ 787400 h 496"/>
              <a:gd name="T2" fmla="*/ 0 w 3480"/>
              <a:gd name="T3" fmla="*/ 787400 h 496"/>
              <a:gd name="T4" fmla="*/ 0 w 3480"/>
              <a:gd name="T5" fmla="*/ 0 h 496"/>
              <a:gd name="T6" fmla="*/ 5208588 w 3480"/>
              <a:gd name="T7" fmla="*/ 0 h 496"/>
              <a:gd name="T8" fmla="*/ 5524500 w 3480"/>
              <a:gd name="T9" fmla="*/ 395288 h 496"/>
              <a:gd name="T10" fmla="*/ 5208588 w 3480"/>
              <a:gd name="T11" fmla="*/ 787400 h 4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480" h="496">
                <a:moveTo>
                  <a:pt x="3281" y="496"/>
                </a:moveTo>
                <a:lnTo>
                  <a:pt x="0" y="496"/>
                </a:lnTo>
                <a:lnTo>
                  <a:pt x="0" y="0"/>
                </a:lnTo>
                <a:lnTo>
                  <a:pt x="3281" y="0"/>
                </a:lnTo>
                <a:lnTo>
                  <a:pt x="3480" y="249"/>
                </a:lnTo>
                <a:lnTo>
                  <a:pt x="3281" y="49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/>
          <a:lstStyle>
            <a:defPPr>
              <a:defRPr lang="et-E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 nº 10.794 de 2018</a:t>
            </a:r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5" descr="C:\Users\carlos.reis\Downloads\documents-outl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85" y="737292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971600" y="1916832"/>
            <a:ext cx="6840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Autor </a:t>
            </a:r>
            <a:r>
              <a:rPr lang="pt-BR" dirty="0" smtClean="0"/>
              <a:t>Senado </a:t>
            </a:r>
            <a:r>
              <a:rPr lang="pt-BR" dirty="0"/>
              <a:t>Federal </a:t>
            </a:r>
            <a:r>
              <a:rPr lang="pt-BR" dirty="0" smtClean="0"/>
              <a:t>– Senador </a:t>
            </a:r>
            <a:r>
              <a:rPr lang="pt-BR" dirty="0" err="1" smtClean="0"/>
              <a:t>Vaudir</a:t>
            </a:r>
            <a:r>
              <a:rPr lang="pt-BR" dirty="0" smtClean="0"/>
              <a:t> </a:t>
            </a:r>
            <a:r>
              <a:rPr lang="pt-BR" dirty="0"/>
              <a:t>Raupp - </a:t>
            </a:r>
            <a:r>
              <a:rPr lang="pt-BR" dirty="0" smtClean="0"/>
              <a:t>MDB/RO</a:t>
            </a:r>
          </a:p>
          <a:p>
            <a:endParaRPr lang="pt-BR" b="1" dirty="0"/>
          </a:p>
          <a:p>
            <a:r>
              <a:rPr lang="pt-BR" b="1" dirty="0" smtClean="0"/>
              <a:t>Situação</a:t>
            </a:r>
            <a:r>
              <a:rPr lang="pt-BR" b="1" dirty="0"/>
              <a:t>:</a:t>
            </a:r>
            <a:r>
              <a:rPr lang="pt-BR" dirty="0"/>
              <a:t> </a:t>
            </a:r>
            <a:r>
              <a:rPr lang="pt-BR" dirty="0" smtClean="0"/>
              <a:t>Aprovado no Senado, e encaminhado à Câmara dos Deputados , está aguardando </a:t>
            </a:r>
            <a:r>
              <a:rPr lang="pt-BR" dirty="0"/>
              <a:t>Designação de Relator na Comissão de Constituição e Justiça e de Cidadania (CCJC)</a:t>
            </a:r>
          </a:p>
          <a:p>
            <a:endParaRPr lang="pt-BR" b="1" dirty="0" smtClean="0"/>
          </a:p>
          <a:p>
            <a:r>
              <a:rPr lang="pt-BR" b="1" dirty="0" smtClean="0"/>
              <a:t>Origem</a:t>
            </a:r>
            <a:r>
              <a:rPr lang="pt-BR" b="1" dirty="0"/>
              <a:t>:</a:t>
            </a:r>
            <a:r>
              <a:rPr lang="pt-BR" dirty="0"/>
              <a:t> PLS 767/2015</a:t>
            </a:r>
          </a:p>
          <a:p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,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4561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 descr="D:\Clientes_Atuais\AIDA\2018\2_Eventos_banners\5_maio\15_05_2018_aida_ansp_semana_educação_financeira\fundo banner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881"/>
            <a:ext cx="9144000" cy="685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376"/>
          <p:cNvSpPr>
            <a:spLocks/>
          </p:cNvSpPr>
          <p:nvPr/>
        </p:nvSpPr>
        <p:spPr bwMode="auto">
          <a:xfrm>
            <a:off x="607348" y="709881"/>
            <a:ext cx="652339" cy="630887"/>
          </a:xfrm>
          <a:custGeom>
            <a:avLst/>
            <a:gdLst>
              <a:gd name="T0" fmla="*/ 868363 w 471"/>
              <a:gd name="T1" fmla="*/ 868363 h 471"/>
              <a:gd name="T2" fmla="*/ 77434 w 471"/>
              <a:gd name="T3" fmla="*/ 868363 h 471"/>
              <a:gd name="T4" fmla="*/ 0 w 471"/>
              <a:gd name="T5" fmla="*/ 790929 h 471"/>
              <a:gd name="T6" fmla="*/ 0 w 471"/>
              <a:gd name="T7" fmla="*/ 77434 h 471"/>
              <a:gd name="T8" fmla="*/ 77434 w 471"/>
              <a:gd name="T9" fmla="*/ 0 h 471"/>
              <a:gd name="T10" fmla="*/ 868363 w 471"/>
              <a:gd name="T11" fmla="*/ 0 h 471"/>
              <a:gd name="T12" fmla="*/ 868363 w 471"/>
              <a:gd name="T13" fmla="*/ 868363 h 4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71" h="471">
                <a:moveTo>
                  <a:pt x="471" y="471"/>
                </a:moveTo>
                <a:cubicBezTo>
                  <a:pt x="42" y="471"/>
                  <a:pt x="42" y="471"/>
                  <a:pt x="42" y="471"/>
                </a:cubicBezTo>
                <a:cubicBezTo>
                  <a:pt x="19" y="471"/>
                  <a:pt x="0" y="453"/>
                  <a:pt x="0" y="429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8"/>
                  <a:pt x="19" y="0"/>
                  <a:pt x="42" y="0"/>
                </a:cubicBezTo>
                <a:cubicBezTo>
                  <a:pt x="471" y="0"/>
                  <a:pt x="471" y="0"/>
                  <a:pt x="471" y="0"/>
                </a:cubicBezTo>
                <a:lnTo>
                  <a:pt x="471" y="47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/>
          <a:lstStyle>
            <a:defPPr>
              <a:defRPr lang="et-E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endParaRPr lang="pt-BR"/>
          </a:p>
        </p:txBody>
      </p:sp>
      <p:sp>
        <p:nvSpPr>
          <p:cNvPr id="11" name="Freeform 390"/>
          <p:cNvSpPr>
            <a:spLocks/>
          </p:cNvSpPr>
          <p:nvPr/>
        </p:nvSpPr>
        <p:spPr bwMode="auto">
          <a:xfrm>
            <a:off x="1259687" y="709881"/>
            <a:ext cx="232432" cy="774903"/>
          </a:xfrm>
          <a:custGeom>
            <a:avLst/>
            <a:gdLst>
              <a:gd name="T0" fmla="*/ 306388 w 166"/>
              <a:gd name="T1" fmla="*/ 1044575 h 567"/>
              <a:gd name="T2" fmla="*/ 0 w 166"/>
              <a:gd name="T3" fmla="*/ 869558 h 567"/>
              <a:gd name="T4" fmla="*/ 0 w 166"/>
              <a:gd name="T5" fmla="*/ 0 h 567"/>
              <a:gd name="T6" fmla="*/ 306388 w 166"/>
              <a:gd name="T7" fmla="*/ 259762 h 567"/>
              <a:gd name="T8" fmla="*/ 306388 w 166"/>
              <a:gd name="T9" fmla="*/ 1044575 h 5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6" h="567">
                <a:moveTo>
                  <a:pt x="166" y="567"/>
                </a:moveTo>
                <a:cubicBezTo>
                  <a:pt x="111" y="535"/>
                  <a:pt x="56" y="504"/>
                  <a:pt x="0" y="472"/>
                </a:cubicBezTo>
                <a:cubicBezTo>
                  <a:pt x="0" y="314"/>
                  <a:pt x="0" y="157"/>
                  <a:pt x="0" y="0"/>
                </a:cubicBezTo>
                <a:cubicBezTo>
                  <a:pt x="56" y="47"/>
                  <a:pt x="111" y="94"/>
                  <a:pt x="166" y="141"/>
                </a:cubicBezTo>
                <a:cubicBezTo>
                  <a:pt x="166" y="283"/>
                  <a:pt x="166" y="425"/>
                  <a:pt x="166" y="56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/>
          <a:lstStyle>
            <a:defPPr>
              <a:defRPr lang="et-E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endParaRPr lang="pt-BR"/>
          </a:p>
        </p:txBody>
      </p:sp>
      <p:sp>
        <p:nvSpPr>
          <p:cNvPr id="12" name="Freeform 378"/>
          <p:cNvSpPr>
            <a:spLocks/>
          </p:cNvSpPr>
          <p:nvPr/>
        </p:nvSpPr>
        <p:spPr bwMode="auto">
          <a:xfrm>
            <a:off x="1492119" y="928333"/>
            <a:ext cx="4150162" cy="556451"/>
          </a:xfrm>
          <a:custGeom>
            <a:avLst/>
            <a:gdLst>
              <a:gd name="T0" fmla="*/ 5208588 w 3480"/>
              <a:gd name="T1" fmla="*/ 787400 h 496"/>
              <a:gd name="T2" fmla="*/ 0 w 3480"/>
              <a:gd name="T3" fmla="*/ 787400 h 496"/>
              <a:gd name="T4" fmla="*/ 0 w 3480"/>
              <a:gd name="T5" fmla="*/ 0 h 496"/>
              <a:gd name="T6" fmla="*/ 5208588 w 3480"/>
              <a:gd name="T7" fmla="*/ 0 h 496"/>
              <a:gd name="T8" fmla="*/ 5524500 w 3480"/>
              <a:gd name="T9" fmla="*/ 395288 h 496"/>
              <a:gd name="T10" fmla="*/ 5208588 w 3480"/>
              <a:gd name="T11" fmla="*/ 787400 h 4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480" h="496">
                <a:moveTo>
                  <a:pt x="3281" y="496"/>
                </a:moveTo>
                <a:lnTo>
                  <a:pt x="0" y="496"/>
                </a:lnTo>
                <a:lnTo>
                  <a:pt x="0" y="0"/>
                </a:lnTo>
                <a:lnTo>
                  <a:pt x="3281" y="0"/>
                </a:lnTo>
                <a:lnTo>
                  <a:pt x="3480" y="249"/>
                </a:lnTo>
                <a:lnTo>
                  <a:pt x="3281" y="49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/>
          <a:lstStyle>
            <a:defPPr>
              <a:defRPr lang="et-E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 nº 10.794 de 2018</a:t>
            </a:r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5" descr="C:\Users\carlos.reis\Downloads\documents-outl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85" y="737292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971600" y="1988840"/>
            <a:ext cx="68407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Art. 1º O art. 10 da Lei nº 6.938, de 31 de agosto de 1981 (Lei da Política Nacional do Meio Ambiente), passa a vigorar acrescido dos seguintes §§ 5º e 6º</a:t>
            </a:r>
            <a:r>
              <a:rPr lang="pt-BR" sz="1400" dirty="0" smtClean="0"/>
              <a:t>:</a:t>
            </a:r>
          </a:p>
          <a:p>
            <a:r>
              <a:rPr lang="pt-BR" sz="1400" b="1" dirty="0" smtClean="0"/>
              <a:t>“</a:t>
            </a:r>
            <a:r>
              <a:rPr lang="pt-BR" sz="1400" b="1" dirty="0"/>
              <a:t>Art. 10</a:t>
            </a:r>
            <a:r>
              <a:rPr lang="pt-BR" sz="1400" dirty="0"/>
              <a:t>. ............................................................................................. </a:t>
            </a:r>
            <a:r>
              <a:rPr lang="pt-BR" sz="1400" dirty="0" smtClean="0"/>
              <a:t>...........</a:t>
            </a:r>
          </a:p>
          <a:p>
            <a:r>
              <a:rPr lang="pt-BR" sz="1400" b="1" dirty="0" smtClean="0"/>
              <a:t>§ </a:t>
            </a:r>
            <a:r>
              <a:rPr lang="pt-BR" sz="1400" b="1" dirty="0"/>
              <a:t>5º </a:t>
            </a:r>
            <a:r>
              <a:rPr lang="pt-BR" sz="1400" dirty="0"/>
              <a:t>Sem prejuízo dos demais requisitos aplicáveis ao licenciamento ambiental, o órgão ambiental licenciador deverá se manifestar, nos casos em que for necessária a elaboração de Estudo de Impacto Ambiental (EIA) e de Relatório de Impacto Ambiental (Rima), sobre a necessidade de </a:t>
            </a:r>
            <a:r>
              <a:rPr lang="pt-BR" sz="1400" b="1" dirty="0"/>
              <a:t>comprovação da contratação do seguro ambiental </a:t>
            </a:r>
            <a:r>
              <a:rPr lang="pt-BR" sz="1400" dirty="0"/>
              <a:t>previsto no inciso XIII do art. 9º desta Lei como </a:t>
            </a:r>
            <a:r>
              <a:rPr lang="pt-BR" sz="1400" b="1" dirty="0"/>
              <a:t>condição para a concessão da licença ambiental para início da operação de empreendimentos ou atividades utilizadores de recursos ambientais</a:t>
            </a:r>
            <a:r>
              <a:rPr lang="pt-BR" sz="1400" dirty="0"/>
              <a:t>, efetiva ou potencialmente poluidores ou capazes, sob qualquer forma, de causar degradação ambiental</a:t>
            </a:r>
            <a:r>
              <a:rPr lang="pt-BR" sz="1400" dirty="0" smtClean="0"/>
              <a:t>.</a:t>
            </a:r>
          </a:p>
          <a:p>
            <a:r>
              <a:rPr lang="pt-BR" sz="1400" dirty="0" smtClean="0"/>
              <a:t> </a:t>
            </a:r>
            <a:r>
              <a:rPr lang="pt-BR" sz="1400" b="1" dirty="0"/>
              <a:t>§ 6º </a:t>
            </a:r>
            <a:r>
              <a:rPr lang="pt-BR" sz="1400" dirty="0"/>
              <a:t>O valor segurado do seguro ambiental será fixado na fase inicial do licenciamento pelo órgão ambiental licenciador, conforme critérios objetivos estabelecidos em regulamento.” (NR) </a:t>
            </a:r>
            <a:endParaRPr lang="pt-BR" sz="1400" dirty="0" smtClean="0"/>
          </a:p>
          <a:p>
            <a:r>
              <a:rPr lang="pt-BR" sz="1400" b="1" dirty="0" smtClean="0"/>
              <a:t>Art</a:t>
            </a:r>
            <a:r>
              <a:rPr lang="pt-BR" sz="1400" b="1" dirty="0"/>
              <a:t>. 2º </a:t>
            </a:r>
            <a:r>
              <a:rPr lang="pt-BR" sz="1400" dirty="0"/>
              <a:t>Esta Lei entra em vigor na data de sua publicação. Senado Federal, em 26 de junho de 2018</a:t>
            </a:r>
            <a:r>
              <a:rPr lang="pt-BR" sz="1400" dirty="0" smtClean="0"/>
              <a:t>.”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4643913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716</Words>
  <Application>Microsoft Office PowerPoint</Application>
  <PresentationFormat>Apresentação na tela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Cesar Pereira dos Reis</dc:creator>
  <cp:lastModifiedBy>Mariana Coelho de Mendonça / SEJUR</cp:lastModifiedBy>
  <cp:revision>15</cp:revision>
  <dcterms:created xsi:type="dcterms:W3CDTF">2018-10-08T19:05:27Z</dcterms:created>
  <dcterms:modified xsi:type="dcterms:W3CDTF">2018-10-08T22:50:42Z</dcterms:modified>
</cp:coreProperties>
</file>